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4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9" r:id="rId11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33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832870421804985E-2"/>
          <c:y val="4.0794657075139802E-2"/>
          <c:w val="0.89123019253004809"/>
          <c:h val="0.8855283440728808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Лист1!$D$8:$D$17</c:f>
              <c:strCache>
                <c:ptCount val="10"/>
                <c:pt idx="0">
                  <c:v>5А</c:v>
                </c:pt>
                <c:pt idx="1">
                  <c:v>5Ә</c:v>
                </c:pt>
                <c:pt idx="2">
                  <c:v>5Б</c:v>
                </c:pt>
                <c:pt idx="3">
                  <c:v>5В</c:v>
                </c:pt>
                <c:pt idx="4">
                  <c:v>5Г</c:v>
                </c:pt>
                <c:pt idx="5">
                  <c:v>5Ғ</c:v>
                </c:pt>
                <c:pt idx="6">
                  <c:v>5Д </c:v>
                </c:pt>
                <c:pt idx="7">
                  <c:v>5Е</c:v>
                </c:pt>
                <c:pt idx="8">
                  <c:v>5Ж</c:v>
                </c:pt>
                <c:pt idx="9">
                  <c:v>5З</c:v>
                </c:pt>
              </c:strCache>
            </c:strRef>
          </c:cat>
          <c:val>
            <c:numRef>
              <c:f>Лист1!$E$8:$E$17</c:f>
              <c:numCache>
                <c:formatCode>0%</c:formatCode>
                <c:ptCount val="10"/>
                <c:pt idx="0">
                  <c:v>0.33</c:v>
                </c:pt>
                <c:pt idx="1">
                  <c:v>0.27</c:v>
                </c:pt>
                <c:pt idx="2">
                  <c:v>0.35</c:v>
                </c:pt>
                <c:pt idx="3">
                  <c:v>0.36</c:v>
                </c:pt>
                <c:pt idx="4">
                  <c:v>0.26</c:v>
                </c:pt>
                <c:pt idx="5">
                  <c:v>0.48</c:v>
                </c:pt>
                <c:pt idx="6">
                  <c:v>0.61</c:v>
                </c:pt>
                <c:pt idx="7">
                  <c:v>0.69</c:v>
                </c:pt>
                <c:pt idx="8">
                  <c:v>0.59</c:v>
                </c:pt>
                <c:pt idx="9">
                  <c:v>0.22</c:v>
                </c:pt>
              </c:numCache>
            </c:numRef>
          </c:val>
        </c:ser>
        <c:ser>
          <c:idx val="1"/>
          <c:order val="1"/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Лист1!$D$8:$D$17</c:f>
              <c:strCache>
                <c:ptCount val="10"/>
                <c:pt idx="0">
                  <c:v>5А</c:v>
                </c:pt>
                <c:pt idx="1">
                  <c:v>5Ә</c:v>
                </c:pt>
                <c:pt idx="2">
                  <c:v>5Б</c:v>
                </c:pt>
                <c:pt idx="3">
                  <c:v>5В</c:v>
                </c:pt>
                <c:pt idx="4">
                  <c:v>5Г</c:v>
                </c:pt>
                <c:pt idx="5">
                  <c:v>5Ғ</c:v>
                </c:pt>
                <c:pt idx="6">
                  <c:v>5Д </c:v>
                </c:pt>
                <c:pt idx="7">
                  <c:v>5Е</c:v>
                </c:pt>
                <c:pt idx="8">
                  <c:v>5Ж</c:v>
                </c:pt>
                <c:pt idx="9">
                  <c:v>5З</c:v>
                </c:pt>
              </c:strCache>
            </c:strRef>
          </c:cat>
          <c:val>
            <c:numRef>
              <c:f>Лист1!$F$8:$F$17</c:f>
              <c:numCache>
                <c:formatCode>0%</c:formatCode>
                <c:ptCount val="10"/>
                <c:pt idx="0">
                  <c:v>0.46</c:v>
                </c:pt>
                <c:pt idx="1">
                  <c:v>0.59</c:v>
                </c:pt>
                <c:pt idx="2">
                  <c:v>0.52</c:v>
                </c:pt>
                <c:pt idx="3">
                  <c:v>0.68</c:v>
                </c:pt>
                <c:pt idx="4">
                  <c:v>0.56999999999999995</c:v>
                </c:pt>
                <c:pt idx="5">
                  <c:v>0.65</c:v>
                </c:pt>
                <c:pt idx="6">
                  <c:v>0.57999999999999996</c:v>
                </c:pt>
                <c:pt idx="7">
                  <c:v>0.74</c:v>
                </c:pt>
                <c:pt idx="8">
                  <c:v>0.67</c:v>
                </c:pt>
                <c:pt idx="9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043264"/>
        <c:axId val="134485056"/>
      </c:barChart>
      <c:catAx>
        <c:axId val="180043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485056"/>
        <c:crosses val="autoZero"/>
        <c:auto val="1"/>
        <c:lblAlgn val="ctr"/>
        <c:lblOffset val="100"/>
        <c:noMultiLvlLbl val="0"/>
      </c:catAx>
      <c:valAx>
        <c:axId val="1344850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80043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A49E-43D8-4811-B756-C923F49CDB8F}" type="datetimeFigureOut">
              <a:rPr lang="ru-RU" smtClean="0"/>
              <a:pPr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A899F-223A-4ED9-9758-BE3346B2B3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560106" y="332656"/>
            <a:ext cx="22807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Педагогикалық кеңес №2</a:t>
            </a:r>
            <a:endParaRPr kumimoji="0" lang="kk-K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723901"/>
          <a:ext cx="8892481" cy="5904068"/>
        </p:xfrm>
        <a:graphic>
          <a:graphicData uri="http://schemas.openxmlformats.org/drawingml/2006/table">
            <a:tbl>
              <a:tblPr/>
              <a:tblGrid>
                <a:gridCol w="360277"/>
                <a:gridCol w="5692588"/>
                <a:gridCol w="2839616"/>
              </a:tblGrid>
              <a:tr h="2411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Қаралатын мәселелер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Жауапты </a:t>
                      </a:r>
                      <a:endParaRPr lang="ru-RU" sz="11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9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№1 педкеңес қаулысының орындалуы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 директоры       Савилхан М.</a:t>
                      </a:r>
                      <a:endParaRPr lang="ru-RU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оқу тоқсанының білім сапасының мониторингі.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Тәрбие жұмысы бойынша сараптама. 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ДОІЖО: Оган О.  Тілеухан А.</a:t>
                      </a:r>
                      <a:endParaRPr lang="ru-RU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ДТІЖО: Арейхан Берденбек</a:t>
                      </a:r>
                      <a:endParaRPr lang="ru-RU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«Алтын белгі» және «Үздік» аттестатқа үміткер оқушыларды анықтау.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ДОІЖО: Оган Орнек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Мектепішілік бақылау нәтижелері бойынша салыстыру сипаттамасы.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ДОІЖО:  Өмірбекқызы Айнұр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және 5 сынып оқушыларының мектепке бейімделу нәтижесі және жалпы мектеп оқушыларының эмоционалдық дамуы.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 психологтары: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Хайрол К., Бақыт Е. 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Оқушылардың тамақтану нормалары.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Әлеуметтік педагог    Муса Т.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Мектепішілік олимпиада қорытындысы, олимпиадалық резерв және оқушылардың аудандық кезеңге дайындығын ұйымдастыру. 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Аттестацияға енгізілген өзгерістер мен толықтырулармен таныстыру аттестаттауға ұсынылатын мұғалімдер тізімі.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1оқу тоқсаны бойынша сараптама. 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ДҒІЖО:  Жакенова Г.Д.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Педагогикалық әдеп.</a:t>
                      </a:r>
                      <a:endParaRPr lang="ru-RU" sz="12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Мектеп директоры           Савилхан М.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900" b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Ағымдағы мәселелер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6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467544" y="1196752"/>
          <a:ext cx="84249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Овал 5"/>
          <p:cNvSpPr/>
          <p:nvPr/>
        </p:nvSpPr>
        <p:spPr>
          <a:xfrm>
            <a:off x="611560" y="188640"/>
            <a:ext cx="7920880" cy="7920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 сыныптардың математика бойынша салыстырмалы мониторингі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3960009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5Г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5Ғ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5Д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5Ж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5З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229200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 сыныбы 62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Аскер Бақшагүл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5А сыныбы  33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Дәрменова Ұлзат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3653662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6Ә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6В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6Г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Ғ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6Д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 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229200"/>
            <a:ext cx="8676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6Ғ сыныбы 62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Халамхан Маржангүл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6Е сыныбы  30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Сенерғазы Гүлсара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3347315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7Ә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7В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7Г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7Ғ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7Д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7 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5229200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7А сыныбы 66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Шынай Жангүл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7Ғ сыныбы  27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Джунусова Гүлзира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3347315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8Ә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8В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8Г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8Ғ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8Д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8Е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8 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509120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8Ғ сыныбы 50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Съезхан Лена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8В сыныбы  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Цэрег Назира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2734621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9Ә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9В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9Г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9Ғ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 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509120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9Б сыныбы 52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Утемуратова Г.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9В сыныбы  29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Мекебай Назигүл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2428274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10Ә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10Б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10В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10Г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10 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4509120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10А сыныбы 69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Зандыбай С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10Г сыныбы  30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Марат Роза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7542" y="692696"/>
          <a:ext cx="8280921" cy="1815580"/>
        </p:xfrm>
        <a:graphic>
          <a:graphicData uri="http://schemas.openxmlformats.org/drawingml/2006/table">
            <a:tbl>
              <a:tblPr/>
              <a:tblGrid>
                <a:gridCol w="1182990"/>
                <a:gridCol w="996199"/>
                <a:gridCol w="871676"/>
                <a:gridCol w="871676"/>
                <a:gridCol w="871676"/>
                <a:gridCol w="871676"/>
                <a:gridCol w="871676"/>
                <a:gridCol w="871676"/>
                <a:gridCol w="871676"/>
              </a:tblGrid>
              <a:tr h="306347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Сыныптар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11Ә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11Б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0634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611560" y="188640"/>
            <a:ext cx="7920880" cy="2880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11  сыныптар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3573016"/>
            <a:ext cx="8676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жоғары білім көрсеткіші-  11 А сыныбы 66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сынып жетекшісі-   Кенжетай Б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төмен көрсеткіш-  11Б сыныбы  23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сынып жетекшісі- Баймагамбетова К.Б.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95537" y="260649"/>
          <a:ext cx="8280916" cy="6289216"/>
        </p:xfrm>
        <a:graphic>
          <a:graphicData uri="http://schemas.openxmlformats.org/drawingml/2006/table">
            <a:tbl>
              <a:tblPr/>
              <a:tblGrid>
                <a:gridCol w="1008484"/>
                <a:gridCol w="909054"/>
                <a:gridCol w="909054"/>
                <a:gridCol w="909054"/>
                <a:gridCol w="909054"/>
                <a:gridCol w="909054"/>
                <a:gridCol w="909054"/>
                <a:gridCol w="909054"/>
                <a:gridCol w="909054"/>
              </a:tblGrid>
              <a:tr h="3737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Қоянды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орта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мектебінің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7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тоқсан   қорытындысы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77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жылы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917">
                <a:tc>
                  <a:txBody>
                    <a:bodyPr/>
                    <a:lstStyle/>
                    <a:p>
                      <a:pPr algn="ctr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966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Оқушылар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саны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«5»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«4»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«3»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қорытылмаған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 төмен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780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үлгерімі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сапа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50%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891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барлығы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1106</Words>
  <Application>Microsoft Office PowerPoint</Application>
  <PresentationFormat>Экран (4:3)</PresentationFormat>
  <Paragraphs>728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Меруерт</dc:creator>
  <cp:lastModifiedBy>Хакер</cp:lastModifiedBy>
  <cp:revision>60</cp:revision>
  <dcterms:created xsi:type="dcterms:W3CDTF">2020-11-17T05:57:05Z</dcterms:created>
  <dcterms:modified xsi:type="dcterms:W3CDTF">2022-11-03T03:50:00Z</dcterms:modified>
</cp:coreProperties>
</file>