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1148966182403331E-2"/>
          <c:y val="4.9960875984251966E-2"/>
          <c:w val="0.71055610281385939"/>
          <c:h val="0.7261304133858267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</c:v>
                </c:pt>
              </c:strCache>
            </c:strRef>
          </c:tx>
          <c:dLbls>
            <c:showVal val="1"/>
          </c:dLbls>
          <c:cat>
            <c:strRef>
              <c:f>Лист1!$A$2:$A$12</c:f>
              <c:strCache>
                <c:ptCount val="11"/>
                <c:pt idx="0">
                  <c:v>2 "А"</c:v>
                </c:pt>
                <c:pt idx="1">
                  <c:v>2 "Ә"</c:v>
                </c:pt>
                <c:pt idx="2">
                  <c:v>2 "Б"</c:v>
                </c:pt>
                <c:pt idx="3">
                  <c:v>2 "В"</c:v>
                </c:pt>
                <c:pt idx="4">
                  <c:v>2 "Г"</c:v>
                </c:pt>
                <c:pt idx="5">
                  <c:v>2 "Ғ"</c:v>
                </c:pt>
                <c:pt idx="6">
                  <c:v>2 "Д"</c:v>
                </c:pt>
                <c:pt idx="7">
                  <c:v>2 "Е"</c:v>
                </c:pt>
                <c:pt idx="8">
                  <c:v>2 "Ж"</c:v>
                </c:pt>
                <c:pt idx="9">
                  <c:v>2 "З"</c:v>
                </c:pt>
                <c:pt idx="10">
                  <c:v>Жалпы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59</c:v>
                </c:pt>
                <c:pt idx="1">
                  <c:v>62</c:v>
                </c:pt>
                <c:pt idx="2">
                  <c:v>66</c:v>
                </c:pt>
                <c:pt idx="3">
                  <c:v>62</c:v>
                </c:pt>
                <c:pt idx="4">
                  <c:v>63</c:v>
                </c:pt>
                <c:pt idx="5">
                  <c:v>60</c:v>
                </c:pt>
                <c:pt idx="6">
                  <c:v>61</c:v>
                </c:pt>
                <c:pt idx="7">
                  <c:v>76</c:v>
                </c:pt>
                <c:pt idx="8">
                  <c:v>65</c:v>
                </c:pt>
                <c:pt idx="9">
                  <c:v>80</c:v>
                </c:pt>
                <c:pt idx="10">
                  <c:v>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0-дік бақылау</c:v>
                </c:pt>
              </c:strCache>
            </c:strRef>
          </c:tx>
          <c:dLbls>
            <c:showVal val="1"/>
          </c:dLbls>
          <c:cat>
            <c:strRef>
              <c:f>Лист1!$A$2:$A$12</c:f>
              <c:strCache>
                <c:ptCount val="11"/>
                <c:pt idx="0">
                  <c:v>2 "А"</c:v>
                </c:pt>
                <c:pt idx="1">
                  <c:v>2 "Ә"</c:v>
                </c:pt>
                <c:pt idx="2">
                  <c:v>2 "Б"</c:v>
                </c:pt>
                <c:pt idx="3">
                  <c:v>2 "В"</c:v>
                </c:pt>
                <c:pt idx="4">
                  <c:v>2 "Г"</c:v>
                </c:pt>
                <c:pt idx="5">
                  <c:v>2 "Ғ"</c:v>
                </c:pt>
                <c:pt idx="6">
                  <c:v>2 "Д"</c:v>
                </c:pt>
                <c:pt idx="7">
                  <c:v>2 "Е"</c:v>
                </c:pt>
                <c:pt idx="8">
                  <c:v>2 "Ж"</c:v>
                </c:pt>
                <c:pt idx="9">
                  <c:v>2 "З"</c:v>
                </c:pt>
                <c:pt idx="10">
                  <c:v>Жалпы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40</c:v>
                </c:pt>
                <c:pt idx="1">
                  <c:v>45</c:v>
                </c:pt>
                <c:pt idx="2">
                  <c:v>33</c:v>
                </c:pt>
                <c:pt idx="3">
                  <c:v>59</c:v>
                </c:pt>
                <c:pt idx="4">
                  <c:v>50</c:v>
                </c:pt>
                <c:pt idx="5">
                  <c:v>77</c:v>
                </c:pt>
                <c:pt idx="6">
                  <c:v>66</c:v>
                </c:pt>
                <c:pt idx="7">
                  <c:v>76</c:v>
                </c:pt>
                <c:pt idx="8">
                  <c:v>47</c:v>
                </c:pt>
                <c:pt idx="9">
                  <c:v>40</c:v>
                </c:pt>
                <c:pt idx="10">
                  <c:v>53</c:v>
                </c:pt>
              </c:numCache>
            </c:numRef>
          </c:val>
        </c:ser>
        <c:axId val="159232384"/>
        <c:axId val="198730880"/>
      </c:barChart>
      <c:catAx>
        <c:axId val="159232384"/>
        <c:scaling>
          <c:orientation val="minMax"/>
        </c:scaling>
        <c:axPos val="b"/>
        <c:tickLblPos val="nextTo"/>
        <c:crossAx val="198730880"/>
        <c:crosses val="autoZero"/>
        <c:auto val="1"/>
        <c:lblAlgn val="ctr"/>
        <c:lblOffset val="100"/>
      </c:catAx>
      <c:valAx>
        <c:axId val="198730880"/>
        <c:scaling>
          <c:orientation val="minMax"/>
        </c:scaling>
        <c:axPos val="l"/>
        <c:majorGridlines/>
        <c:numFmt formatCode="General" sourceLinked="1"/>
        <c:tickLblPos val="nextTo"/>
        <c:crossAx val="159232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053505546343939"/>
          <c:y val="0.41326500984251968"/>
          <c:w val="0.18886896077594864"/>
          <c:h val="0.2984699803149606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1148966182403401E-2"/>
          <c:y val="4.9960875984251973E-2"/>
          <c:w val="0.71055610281385939"/>
          <c:h val="0.7261304133858269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</c:v>
                </c:pt>
              </c:strCache>
            </c:strRef>
          </c:tx>
          <c:dLbls>
            <c:dLbl>
              <c:idx val="0"/>
              <c:layout>
                <c:manualLayout>
                  <c:x val="-4.8047711756102245E-3"/>
                  <c:y val="9.375E-2"/>
                </c:manualLayout>
              </c:layout>
              <c:showVal val="1"/>
            </c:dLbl>
            <c:dLbl>
              <c:idx val="1"/>
              <c:layout>
                <c:manualLayout>
                  <c:x val="3.20318078374015E-3"/>
                  <c:y val="6.2500000000000028E-2"/>
                </c:manualLayout>
              </c:layout>
              <c:showVal val="1"/>
            </c:dLbl>
            <c:dLbl>
              <c:idx val="2"/>
              <c:layout>
                <c:manualLayout>
                  <c:x val="-3.20318078374015E-3"/>
                  <c:y val="0.16250000000000001"/>
                </c:manualLayout>
              </c:layout>
              <c:showVal val="1"/>
            </c:dLbl>
            <c:dLbl>
              <c:idx val="3"/>
              <c:layout>
                <c:manualLayout>
                  <c:x val="-1.601590391870075E-3"/>
                  <c:y val="0.14687500000000001"/>
                </c:manualLayout>
              </c:layout>
              <c:showVal val="1"/>
            </c:dLbl>
            <c:dLbl>
              <c:idx val="7"/>
              <c:layout>
                <c:manualLayout>
                  <c:x val="-6.4063615674802999E-3"/>
                  <c:y val="3.1250000000000002E-3"/>
                </c:manualLayout>
              </c:layout>
              <c:showVal val="1"/>
            </c:dLbl>
            <c:showVal val="1"/>
          </c:dLbls>
          <c:cat>
            <c:strRef>
              <c:f>Лист1!$A$2:$A$12</c:f>
              <c:strCache>
                <c:ptCount val="11"/>
                <c:pt idx="0">
                  <c:v>2 "А"</c:v>
                </c:pt>
                <c:pt idx="1">
                  <c:v>2 "Ә"</c:v>
                </c:pt>
                <c:pt idx="2">
                  <c:v>2 "Б"</c:v>
                </c:pt>
                <c:pt idx="3">
                  <c:v>2 "В"</c:v>
                </c:pt>
                <c:pt idx="4">
                  <c:v>2 "Г"</c:v>
                </c:pt>
                <c:pt idx="5">
                  <c:v>2 "Ғ"</c:v>
                </c:pt>
                <c:pt idx="6">
                  <c:v>2 "Д"</c:v>
                </c:pt>
                <c:pt idx="7">
                  <c:v>2 "Е"</c:v>
                </c:pt>
                <c:pt idx="8">
                  <c:v>2 "Ж"</c:v>
                </c:pt>
                <c:pt idx="9">
                  <c:v>2 "З"</c:v>
                </c:pt>
                <c:pt idx="10">
                  <c:v>жалпы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68</c:v>
                </c:pt>
                <c:pt idx="1">
                  <c:v>62</c:v>
                </c:pt>
                <c:pt idx="2">
                  <c:v>61</c:v>
                </c:pt>
                <c:pt idx="3">
                  <c:v>70</c:v>
                </c:pt>
                <c:pt idx="4">
                  <c:v>63</c:v>
                </c:pt>
                <c:pt idx="5">
                  <c:v>69</c:v>
                </c:pt>
                <c:pt idx="6">
                  <c:v>66</c:v>
                </c:pt>
                <c:pt idx="7">
                  <c:v>85</c:v>
                </c:pt>
                <c:pt idx="8">
                  <c:v>80</c:v>
                </c:pt>
                <c:pt idx="9">
                  <c:v>80</c:v>
                </c:pt>
                <c:pt idx="10">
                  <c:v>71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0-дік бақылау</c:v>
                </c:pt>
              </c:strCache>
            </c:strRef>
          </c:tx>
          <c:dLbls>
            <c:dLbl>
              <c:idx val="4"/>
              <c:layout>
                <c:manualLayout>
                  <c:x val="3.20318078374015E-3"/>
                  <c:y val="0.13125000000000001"/>
                </c:manualLayout>
              </c:layout>
              <c:showVal val="1"/>
            </c:dLbl>
            <c:showVal val="1"/>
          </c:dLbls>
          <c:cat>
            <c:strRef>
              <c:f>Лист1!$A$2:$A$12</c:f>
              <c:strCache>
                <c:ptCount val="11"/>
                <c:pt idx="0">
                  <c:v>2 "А"</c:v>
                </c:pt>
                <c:pt idx="1">
                  <c:v>2 "Ә"</c:v>
                </c:pt>
                <c:pt idx="2">
                  <c:v>2 "Б"</c:v>
                </c:pt>
                <c:pt idx="3">
                  <c:v>2 "В"</c:v>
                </c:pt>
                <c:pt idx="4">
                  <c:v>2 "Г"</c:v>
                </c:pt>
                <c:pt idx="5">
                  <c:v>2 "Ғ"</c:v>
                </c:pt>
                <c:pt idx="6">
                  <c:v>2 "Д"</c:v>
                </c:pt>
                <c:pt idx="7">
                  <c:v>2 "Е"</c:v>
                </c:pt>
                <c:pt idx="8">
                  <c:v>2 "Ж"</c:v>
                </c:pt>
                <c:pt idx="9">
                  <c:v>2 "З"</c:v>
                </c:pt>
                <c:pt idx="10">
                  <c:v>жалпы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71</c:v>
                </c:pt>
                <c:pt idx="1">
                  <c:v>66</c:v>
                </c:pt>
                <c:pt idx="2">
                  <c:v>57</c:v>
                </c:pt>
                <c:pt idx="3">
                  <c:v>65</c:v>
                </c:pt>
                <c:pt idx="4">
                  <c:v>55</c:v>
                </c:pt>
                <c:pt idx="5">
                  <c:v>77</c:v>
                </c:pt>
                <c:pt idx="6">
                  <c:v>77</c:v>
                </c:pt>
                <c:pt idx="7">
                  <c:v>82</c:v>
                </c:pt>
                <c:pt idx="8">
                  <c:v>52</c:v>
                </c:pt>
                <c:pt idx="9">
                  <c:v>37.5</c:v>
                </c:pt>
                <c:pt idx="10">
                  <c:v>63</c:v>
                </c:pt>
              </c:numCache>
            </c:numRef>
          </c:val>
        </c:ser>
        <c:axId val="224479872"/>
        <c:axId val="224482816"/>
      </c:barChart>
      <c:catAx>
        <c:axId val="224479872"/>
        <c:scaling>
          <c:orientation val="minMax"/>
        </c:scaling>
        <c:axPos val="b"/>
        <c:tickLblPos val="nextTo"/>
        <c:crossAx val="224482816"/>
        <c:crosses val="autoZero"/>
        <c:auto val="1"/>
        <c:lblAlgn val="ctr"/>
        <c:lblOffset val="100"/>
      </c:catAx>
      <c:valAx>
        <c:axId val="224482816"/>
        <c:scaling>
          <c:orientation val="minMax"/>
        </c:scaling>
        <c:axPos val="l"/>
        <c:majorGridlines/>
        <c:numFmt formatCode="General" sourceLinked="1"/>
        <c:tickLblPos val="nextTo"/>
        <c:crossAx val="224479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053505546343962"/>
          <c:y val="0.41326500984251968"/>
          <c:w val="0.18886896077594872"/>
          <c:h val="0.2984699803149609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1148966182403401E-2"/>
          <c:y val="4.9960875984251973E-2"/>
          <c:w val="0.71055610281385939"/>
          <c:h val="0.7261304133858269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</c:v>
                </c:pt>
              </c:strCache>
            </c:strRef>
          </c:tx>
          <c:dLbls>
            <c:dLbl>
              <c:idx val="11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</c:dLbl>
            <c:showVal val="1"/>
          </c:dLbls>
          <c:cat>
            <c:strRef>
              <c:f>Лист1!$A$2:$A$13</c:f>
              <c:strCache>
                <c:ptCount val="12"/>
                <c:pt idx="0">
                  <c:v>3 "А"</c:v>
                </c:pt>
                <c:pt idx="1">
                  <c:v>3 "Ә"</c:v>
                </c:pt>
                <c:pt idx="2">
                  <c:v>3 "Б"</c:v>
                </c:pt>
                <c:pt idx="3">
                  <c:v>3 "В"</c:v>
                </c:pt>
                <c:pt idx="4">
                  <c:v>3 "Г"</c:v>
                </c:pt>
                <c:pt idx="5">
                  <c:v>3 "Ғ"</c:v>
                </c:pt>
                <c:pt idx="6">
                  <c:v>3 "Д"</c:v>
                </c:pt>
                <c:pt idx="7">
                  <c:v>3 "Е"</c:v>
                </c:pt>
                <c:pt idx="8">
                  <c:v>3 "Ж"</c:v>
                </c:pt>
                <c:pt idx="9">
                  <c:v>3 "З"</c:v>
                </c:pt>
                <c:pt idx="10">
                  <c:v>3 "К"</c:v>
                </c:pt>
                <c:pt idx="11">
                  <c:v>Жалпы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85</c:v>
                </c:pt>
                <c:pt idx="1">
                  <c:v>84</c:v>
                </c:pt>
                <c:pt idx="2">
                  <c:v>60</c:v>
                </c:pt>
                <c:pt idx="3">
                  <c:v>85</c:v>
                </c:pt>
                <c:pt idx="4">
                  <c:v>75</c:v>
                </c:pt>
                <c:pt idx="5">
                  <c:v>61</c:v>
                </c:pt>
                <c:pt idx="6">
                  <c:v>68</c:v>
                </c:pt>
                <c:pt idx="7">
                  <c:v>69</c:v>
                </c:pt>
                <c:pt idx="8">
                  <c:v>80</c:v>
                </c:pt>
                <c:pt idx="9">
                  <c:v>62</c:v>
                </c:pt>
                <c:pt idx="10">
                  <c:v>63</c:v>
                </c:pt>
                <c:pt idx="11">
                  <c:v>72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0-дік бақылау</c:v>
                </c:pt>
              </c:strCache>
            </c:strRef>
          </c:tx>
          <c:dLbls>
            <c:dLbl>
              <c:idx val="11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</c:dLbl>
            <c:showVal val="1"/>
          </c:dLbls>
          <c:cat>
            <c:strRef>
              <c:f>Лист1!$A$2:$A$13</c:f>
              <c:strCache>
                <c:ptCount val="12"/>
                <c:pt idx="0">
                  <c:v>3 "А"</c:v>
                </c:pt>
                <c:pt idx="1">
                  <c:v>3 "Ә"</c:v>
                </c:pt>
                <c:pt idx="2">
                  <c:v>3 "Б"</c:v>
                </c:pt>
                <c:pt idx="3">
                  <c:v>3 "В"</c:v>
                </c:pt>
                <c:pt idx="4">
                  <c:v>3 "Г"</c:v>
                </c:pt>
                <c:pt idx="5">
                  <c:v>3 "Ғ"</c:v>
                </c:pt>
                <c:pt idx="6">
                  <c:v>3 "Д"</c:v>
                </c:pt>
                <c:pt idx="7">
                  <c:v>3 "Е"</c:v>
                </c:pt>
                <c:pt idx="8">
                  <c:v>3 "Ж"</c:v>
                </c:pt>
                <c:pt idx="9">
                  <c:v>3 "З"</c:v>
                </c:pt>
                <c:pt idx="10">
                  <c:v>3 "К"</c:v>
                </c:pt>
                <c:pt idx="11">
                  <c:v>Жалпы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75</c:v>
                </c:pt>
                <c:pt idx="1">
                  <c:v>42</c:v>
                </c:pt>
                <c:pt idx="2">
                  <c:v>52</c:v>
                </c:pt>
                <c:pt idx="3">
                  <c:v>65</c:v>
                </c:pt>
                <c:pt idx="4">
                  <c:v>56</c:v>
                </c:pt>
                <c:pt idx="5">
                  <c:v>55</c:v>
                </c:pt>
                <c:pt idx="6">
                  <c:v>57</c:v>
                </c:pt>
                <c:pt idx="7">
                  <c:v>71</c:v>
                </c:pt>
                <c:pt idx="8">
                  <c:v>70</c:v>
                </c:pt>
                <c:pt idx="9">
                  <c:v>57</c:v>
                </c:pt>
                <c:pt idx="10">
                  <c:v>52</c:v>
                </c:pt>
                <c:pt idx="11">
                  <c:v>59</c:v>
                </c:pt>
              </c:numCache>
            </c:numRef>
          </c:val>
        </c:ser>
        <c:axId val="221104384"/>
        <c:axId val="221110272"/>
      </c:barChart>
      <c:catAx>
        <c:axId val="221104384"/>
        <c:scaling>
          <c:orientation val="minMax"/>
        </c:scaling>
        <c:axPos val="b"/>
        <c:tickLblPos val="nextTo"/>
        <c:crossAx val="221110272"/>
        <c:crosses val="autoZero"/>
        <c:auto val="1"/>
        <c:lblAlgn val="ctr"/>
        <c:lblOffset val="100"/>
      </c:catAx>
      <c:valAx>
        <c:axId val="221110272"/>
        <c:scaling>
          <c:orientation val="minMax"/>
        </c:scaling>
        <c:axPos val="l"/>
        <c:majorGridlines/>
        <c:numFmt formatCode="General" sourceLinked="1"/>
        <c:tickLblPos val="nextTo"/>
        <c:crossAx val="221104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053505546343962"/>
          <c:y val="0.41326500984251968"/>
          <c:w val="0.18886896077594872"/>
          <c:h val="0.2984699803149609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114896618240347E-2"/>
          <c:y val="4.9960875984251973E-2"/>
          <c:w val="0.71055610281385939"/>
          <c:h val="0.726130413385827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</c:v>
                </c:pt>
              </c:strCache>
            </c:strRef>
          </c:tx>
          <c:dLbls>
            <c:dLbl>
              <c:idx val="11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</c:dLbl>
            <c:showVal val="1"/>
          </c:dLbls>
          <c:cat>
            <c:strRef>
              <c:f>Лист1!$A$2:$A$13</c:f>
              <c:strCache>
                <c:ptCount val="12"/>
                <c:pt idx="0">
                  <c:v>3 "А"</c:v>
                </c:pt>
                <c:pt idx="1">
                  <c:v>3 "Ә"</c:v>
                </c:pt>
                <c:pt idx="2">
                  <c:v>3 "Б"</c:v>
                </c:pt>
                <c:pt idx="3">
                  <c:v>3 "В"</c:v>
                </c:pt>
                <c:pt idx="4">
                  <c:v>3 "Г"</c:v>
                </c:pt>
                <c:pt idx="5">
                  <c:v>3 "Ғ"</c:v>
                </c:pt>
                <c:pt idx="6">
                  <c:v>3 "Д"</c:v>
                </c:pt>
                <c:pt idx="7">
                  <c:v>3 "Е"</c:v>
                </c:pt>
                <c:pt idx="8">
                  <c:v>3 "Ж"</c:v>
                </c:pt>
                <c:pt idx="9">
                  <c:v>3 "З"</c:v>
                </c:pt>
                <c:pt idx="10">
                  <c:v>3 "К"</c:v>
                </c:pt>
                <c:pt idx="11">
                  <c:v>Жалпы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80</c:v>
                </c:pt>
                <c:pt idx="1">
                  <c:v>68</c:v>
                </c:pt>
                <c:pt idx="2">
                  <c:v>60</c:v>
                </c:pt>
                <c:pt idx="3">
                  <c:v>80</c:v>
                </c:pt>
                <c:pt idx="4">
                  <c:v>80</c:v>
                </c:pt>
                <c:pt idx="5">
                  <c:v>61</c:v>
                </c:pt>
                <c:pt idx="6">
                  <c:v>79</c:v>
                </c:pt>
                <c:pt idx="7">
                  <c:v>62</c:v>
                </c:pt>
                <c:pt idx="8">
                  <c:v>80</c:v>
                </c:pt>
                <c:pt idx="9">
                  <c:v>71</c:v>
                </c:pt>
                <c:pt idx="10">
                  <c:v>63</c:v>
                </c:pt>
                <c:pt idx="11">
                  <c:v>71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0-дік бақылау</c:v>
                </c:pt>
              </c:strCache>
            </c:strRef>
          </c:tx>
          <c:dLbls>
            <c:dLbl>
              <c:idx val="11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</c:dLbl>
            <c:showVal val="1"/>
          </c:dLbls>
          <c:cat>
            <c:strRef>
              <c:f>Лист1!$A$2:$A$13</c:f>
              <c:strCache>
                <c:ptCount val="12"/>
                <c:pt idx="0">
                  <c:v>3 "А"</c:v>
                </c:pt>
                <c:pt idx="1">
                  <c:v>3 "Ә"</c:v>
                </c:pt>
                <c:pt idx="2">
                  <c:v>3 "Б"</c:v>
                </c:pt>
                <c:pt idx="3">
                  <c:v>3 "В"</c:v>
                </c:pt>
                <c:pt idx="4">
                  <c:v>3 "Г"</c:v>
                </c:pt>
                <c:pt idx="5">
                  <c:v>3 "Ғ"</c:v>
                </c:pt>
                <c:pt idx="6">
                  <c:v>3 "Д"</c:v>
                </c:pt>
                <c:pt idx="7">
                  <c:v>3 "Е"</c:v>
                </c:pt>
                <c:pt idx="8">
                  <c:v>3 "Ж"</c:v>
                </c:pt>
                <c:pt idx="9">
                  <c:v>3 "З"</c:v>
                </c:pt>
                <c:pt idx="10">
                  <c:v>3 "К"</c:v>
                </c:pt>
                <c:pt idx="11">
                  <c:v>Жалпы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65</c:v>
                </c:pt>
                <c:pt idx="1">
                  <c:v>44</c:v>
                </c:pt>
                <c:pt idx="2">
                  <c:v>52</c:v>
                </c:pt>
                <c:pt idx="3">
                  <c:v>65</c:v>
                </c:pt>
                <c:pt idx="4">
                  <c:v>56</c:v>
                </c:pt>
                <c:pt idx="5">
                  <c:v>55</c:v>
                </c:pt>
                <c:pt idx="6">
                  <c:v>57</c:v>
                </c:pt>
                <c:pt idx="7">
                  <c:v>71</c:v>
                </c:pt>
                <c:pt idx="8">
                  <c:v>70</c:v>
                </c:pt>
                <c:pt idx="9">
                  <c:v>57</c:v>
                </c:pt>
                <c:pt idx="10">
                  <c:v>52</c:v>
                </c:pt>
                <c:pt idx="11">
                  <c:v>59</c:v>
                </c:pt>
              </c:numCache>
            </c:numRef>
          </c:val>
        </c:ser>
        <c:axId val="217662208"/>
        <c:axId val="217663744"/>
      </c:barChart>
      <c:catAx>
        <c:axId val="217662208"/>
        <c:scaling>
          <c:orientation val="minMax"/>
        </c:scaling>
        <c:axPos val="b"/>
        <c:tickLblPos val="nextTo"/>
        <c:crossAx val="217663744"/>
        <c:crosses val="autoZero"/>
        <c:auto val="1"/>
        <c:lblAlgn val="ctr"/>
        <c:lblOffset val="100"/>
      </c:catAx>
      <c:valAx>
        <c:axId val="217663744"/>
        <c:scaling>
          <c:orientation val="minMax"/>
        </c:scaling>
        <c:axPos val="l"/>
        <c:majorGridlines/>
        <c:numFmt formatCode="General" sourceLinked="1"/>
        <c:tickLblPos val="nextTo"/>
        <c:crossAx val="217662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053505546343962"/>
          <c:y val="0.41326500984251968"/>
          <c:w val="0.18886896077594878"/>
          <c:h val="0.29846998031496119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1148966182403526E-2"/>
          <c:y val="4.9960875984251973E-2"/>
          <c:w val="0.71055610281385939"/>
          <c:h val="0.7261304133858277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</c:v>
                </c:pt>
              </c:strCache>
            </c:strRef>
          </c:tx>
          <c:dLbls>
            <c:dLbl>
              <c:idx val="11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</c:dLbl>
            <c:showVal val="1"/>
          </c:dLbls>
          <c:cat>
            <c:strRef>
              <c:f>Лист1!$A$2:$A$13</c:f>
              <c:strCache>
                <c:ptCount val="12"/>
                <c:pt idx="0">
                  <c:v>4 "А"</c:v>
                </c:pt>
                <c:pt idx="1">
                  <c:v>4 "Ә"</c:v>
                </c:pt>
                <c:pt idx="2">
                  <c:v>4 "Б"</c:v>
                </c:pt>
                <c:pt idx="3">
                  <c:v>4"В"</c:v>
                </c:pt>
                <c:pt idx="4">
                  <c:v>4 "Г"</c:v>
                </c:pt>
                <c:pt idx="5">
                  <c:v>4 "Ғ"</c:v>
                </c:pt>
                <c:pt idx="6">
                  <c:v>4 "Д"</c:v>
                </c:pt>
                <c:pt idx="7">
                  <c:v>4 "Е"</c:v>
                </c:pt>
                <c:pt idx="8">
                  <c:v>4 "Ж"</c:v>
                </c:pt>
                <c:pt idx="9">
                  <c:v>4 "З"</c:v>
                </c:pt>
                <c:pt idx="10">
                  <c:v>4 "К"</c:v>
                </c:pt>
                <c:pt idx="11">
                  <c:v>Жалпы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71</c:v>
                </c:pt>
                <c:pt idx="1">
                  <c:v>75</c:v>
                </c:pt>
                <c:pt idx="2">
                  <c:v>62</c:v>
                </c:pt>
                <c:pt idx="3">
                  <c:v>61</c:v>
                </c:pt>
                <c:pt idx="4">
                  <c:v>65</c:v>
                </c:pt>
                <c:pt idx="5">
                  <c:v>73</c:v>
                </c:pt>
                <c:pt idx="6">
                  <c:v>85</c:v>
                </c:pt>
                <c:pt idx="7">
                  <c:v>54</c:v>
                </c:pt>
                <c:pt idx="8">
                  <c:v>55</c:v>
                </c:pt>
                <c:pt idx="9">
                  <c:v>66</c:v>
                </c:pt>
                <c:pt idx="10">
                  <c:v>50</c:v>
                </c:pt>
                <c:pt idx="11">
                  <c:v>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0-дік бақылау</c:v>
                </c:pt>
              </c:strCache>
            </c:strRef>
          </c:tx>
          <c:dLbls>
            <c:dLbl>
              <c:idx val="11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</c:dLbl>
            <c:showVal val="1"/>
          </c:dLbls>
          <c:cat>
            <c:strRef>
              <c:f>Лист1!$A$2:$A$13</c:f>
              <c:strCache>
                <c:ptCount val="12"/>
                <c:pt idx="0">
                  <c:v>4 "А"</c:v>
                </c:pt>
                <c:pt idx="1">
                  <c:v>4 "Ә"</c:v>
                </c:pt>
                <c:pt idx="2">
                  <c:v>4 "Б"</c:v>
                </c:pt>
                <c:pt idx="3">
                  <c:v>4"В"</c:v>
                </c:pt>
                <c:pt idx="4">
                  <c:v>4 "Г"</c:v>
                </c:pt>
                <c:pt idx="5">
                  <c:v>4 "Ғ"</c:v>
                </c:pt>
                <c:pt idx="6">
                  <c:v>4 "Д"</c:v>
                </c:pt>
                <c:pt idx="7">
                  <c:v>4 "Е"</c:v>
                </c:pt>
                <c:pt idx="8">
                  <c:v>4 "Ж"</c:v>
                </c:pt>
                <c:pt idx="9">
                  <c:v>4 "З"</c:v>
                </c:pt>
                <c:pt idx="10">
                  <c:v>4 "К"</c:v>
                </c:pt>
                <c:pt idx="11">
                  <c:v>Жалпы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45</c:v>
                </c:pt>
                <c:pt idx="1">
                  <c:v>63</c:v>
                </c:pt>
                <c:pt idx="2">
                  <c:v>52</c:v>
                </c:pt>
                <c:pt idx="3">
                  <c:v>50</c:v>
                </c:pt>
                <c:pt idx="4">
                  <c:v>50</c:v>
                </c:pt>
                <c:pt idx="5">
                  <c:v>55</c:v>
                </c:pt>
                <c:pt idx="6">
                  <c:v>55</c:v>
                </c:pt>
                <c:pt idx="7">
                  <c:v>56</c:v>
                </c:pt>
                <c:pt idx="8">
                  <c:v>50</c:v>
                </c:pt>
                <c:pt idx="9">
                  <c:v>55</c:v>
                </c:pt>
                <c:pt idx="10">
                  <c:v>39</c:v>
                </c:pt>
                <c:pt idx="11">
                  <c:v>52</c:v>
                </c:pt>
              </c:numCache>
            </c:numRef>
          </c:val>
        </c:ser>
        <c:axId val="203030528"/>
        <c:axId val="203033600"/>
      </c:barChart>
      <c:catAx>
        <c:axId val="203030528"/>
        <c:scaling>
          <c:orientation val="minMax"/>
        </c:scaling>
        <c:axPos val="b"/>
        <c:tickLblPos val="nextTo"/>
        <c:crossAx val="203033600"/>
        <c:crosses val="autoZero"/>
        <c:auto val="1"/>
        <c:lblAlgn val="ctr"/>
        <c:lblOffset val="100"/>
      </c:catAx>
      <c:valAx>
        <c:axId val="203033600"/>
        <c:scaling>
          <c:orientation val="minMax"/>
        </c:scaling>
        <c:axPos val="l"/>
        <c:majorGridlines/>
        <c:numFmt formatCode="General" sourceLinked="1"/>
        <c:tickLblPos val="nextTo"/>
        <c:crossAx val="203030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053505546343962"/>
          <c:y val="0.41326500984251968"/>
          <c:w val="0.18886896077594884"/>
          <c:h val="0.2984699803149614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1148966182403554E-2"/>
          <c:y val="4.9960875984251973E-2"/>
          <c:w val="0.71055610281385939"/>
          <c:h val="0.7261304133858279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</c:v>
                </c:pt>
              </c:strCache>
            </c:strRef>
          </c:tx>
          <c:dLbls>
            <c:dLbl>
              <c:idx val="11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</c:dLbl>
            <c:showVal val="1"/>
          </c:dLbls>
          <c:cat>
            <c:strRef>
              <c:f>Лист1!$A$2:$A$13</c:f>
              <c:strCache>
                <c:ptCount val="12"/>
                <c:pt idx="0">
                  <c:v>4 "А"</c:v>
                </c:pt>
                <c:pt idx="1">
                  <c:v>4 "Ә"</c:v>
                </c:pt>
                <c:pt idx="2">
                  <c:v>4 "Б"</c:v>
                </c:pt>
                <c:pt idx="3">
                  <c:v>4"В"</c:v>
                </c:pt>
                <c:pt idx="4">
                  <c:v>4 "Г"</c:v>
                </c:pt>
                <c:pt idx="5">
                  <c:v>4 "Ғ"</c:v>
                </c:pt>
                <c:pt idx="6">
                  <c:v>4 "Д"</c:v>
                </c:pt>
                <c:pt idx="7">
                  <c:v>4 "Е"</c:v>
                </c:pt>
                <c:pt idx="8">
                  <c:v>4 "Ж"</c:v>
                </c:pt>
                <c:pt idx="9">
                  <c:v>4 "З"</c:v>
                </c:pt>
                <c:pt idx="10">
                  <c:v>4 "К"</c:v>
                </c:pt>
                <c:pt idx="11">
                  <c:v>Жалпы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76</c:v>
                </c:pt>
                <c:pt idx="1">
                  <c:v>70</c:v>
                </c:pt>
                <c:pt idx="2">
                  <c:v>62</c:v>
                </c:pt>
                <c:pt idx="3">
                  <c:v>52</c:v>
                </c:pt>
                <c:pt idx="4">
                  <c:v>60</c:v>
                </c:pt>
                <c:pt idx="5">
                  <c:v>65</c:v>
                </c:pt>
                <c:pt idx="6">
                  <c:v>66</c:v>
                </c:pt>
                <c:pt idx="7">
                  <c:v>59</c:v>
                </c:pt>
                <c:pt idx="8">
                  <c:v>50</c:v>
                </c:pt>
                <c:pt idx="9">
                  <c:v>57</c:v>
                </c:pt>
                <c:pt idx="10">
                  <c:v>60</c:v>
                </c:pt>
                <c:pt idx="11">
                  <c:v>62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0-дік бақылау</c:v>
                </c:pt>
              </c:strCache>
            </c:strRef>
          </c:tx>
          <c:dLbls>
            <c:dLbl>
              <c:idx val="5"/>
              <c:layout>
                <c:manualLayout>
                  <c:x val="-3.1745809553138985E-3"/>
                  <c:y val="3.4782469466848577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3.4782469466848577E-2"/>
                </c:manualLayout>
              </c:layout>
              <c:showVal val="1"/>
            </c:dLbl>
            <c:dLbl>
              <c:idx val="8"/>
              <c:layout>
                <c:manualLayout>
                  <c:x val="-1.5872904776569492E-3"/>
                  <c:y val="7.4916088082443086E-2"/>
                </c:manualLayout>
              </c:layout>
              <c:showVal val="1"/>
            </c:dLbl>
            <c:dLbl>
              <c:idx val="10"/>
              <c:layout>
                <c:manualLayout>
                  <c:x val="3.1745809553138985E-3"/>
                  <c:y val="4.0133618615594537E-2"/>
                </c:manualLayout>
              </c:layout>
              <c:showVal val="1"/>
            </c:dLbl>
            <c:dLbl>
              <c:idx val="11"/>
              <c:layout>
                <c:manualLayout>
                  <c:x val="0"/>
                  <c:y val="4.5484767764340447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strRef>
              <c:f>Лист1!$A$2:$A$13</c:f>
              <c:strCache>
                <c:ptCount val="12"/>
                <c:pt idx="0">
                  <c:v>4 "А"</c:v>
                </c:pt>
                <c:pt idx="1">
                  <c:v>4 "Ә"</c:v>
                </c:pt>
                <c:pt idx="2">
                  <c:v>4 "Б"</c:v>
                </c:pt>
                <c:pt idx="3">
                  <c:v>4"В"</c:v>
                </c:pt>
                <c:pt idx="4">
                  <c:v>4 "Г"</c:v>
                </c:pt>
                <c:pt idx="5">
                  <c:v>4 "Ғ"</c:v>
                </c:pt>
                <c:pt idx="6">
                  <c:v>4 "Д"</c:v>
                </c:pt>
                <c:pt idx="7">
                  <c:v>4 "Е"</c:v>
                </c:pt>
                <c:pt idx="8">
                  <c:v>4 "Ж"</c:v>
                </c:pt>
                <c:pt idx="9">
                  <c:v>4 "З"</c:v>
                </c:pt>
                <c:pt idx="10">
                  <c:v>4 "К"</c:v>
                </c:pt>
                <c:pt idx="11">
                  <c:v>Жалпы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60</c:v>
                </c:pt>
                <c:pt idx="1">
                  <c:v>63</c:v>
                </c:pt>
                <c:pt idx="2">
                  <c:v>52</c:v>
                </c:pt>
                <c:pt idx="3">
                  <c:v>66</c:v>
                </c:pt>
                <c:pt idx="4">
                  <c:v>68</c:v>
                </c:pt>
                <c:pt idx="5">
                  <c:v>64</c:v>
                </c:pt>
                <c:pt idx="6">
                  <c:v>64</c:v>
                </c:pt>
                <c:pt idx="7">
                  <c:v>52</c:v>
                </c:pt>
                <c:pt idx="8">
                  <c:v>50</c:v>
                </c:pt>
                <c:pt idx="9">
                  <c:v>68</c:v>
                </c:pt>
                <c:pt idx="10">
                  <c:v>58</c:v>
                </c:pt>
                <c:pt idx="11">
                  <c:v>60</c:v>
                </c:pt>
              </c:numCache>
            </c:numRef>
          </c:val>
        </c:ser>
        <c:axId val="206232576"/>
        <c:axId val="206242560"/>
      </c:barChart>
      <c:catAx>
        <c:axId val="206232576"/>
        <c:scaling>
          <c:orientation val="minMax"/>
        </c:scaling>
        <c:axPos val="b"/>
        <c:tickLblPos val="nextTo"/>
        <c:crossAx val="206242560"/>
        <c:crosses val="autoZero"/>
        <c:auto val="1"/>
        <c:lblAlgn val="ctr"/>
        <c:lblOffset val="100"/>
      </c:catAx>
      <c:valAx>
        <c:axId val="206242560"/>
        <c:scaling>
          <c:orientation val="minMax"/>
        </c:scaling>
        <c:axPos val="l"/>
        <c:majorGridlines/>
        <c:numFmt formatCode="General" sourceLinked="1"/>
        <c:tickLblPos val="nextTo"/>
        <c:crossAx val="206232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053505546343962"/>
          <c:y val="0.41326500984251968"/>
          <c:w val="0.18886896077594889"/>
          <c:h val="0.29846998031496169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1148966182403401E-2"/>
          <c:y val="4.9960875984251973E-2"/>
          <c:w val="0.71055610281385939"/>
          <c:h val="0.7261304133858269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</c:v>
                </c:pt>
              </c:strCache>
            </c:strRef>
          </c:tx>
          <c:dLbls>
            <c:showVal val="1"/>
          </c:dLbls>
          <c:cat>
            <c:strRef>
              <c:f>Лист1!$A$2:$A$12</c:f>
              <c:strCache>
                <c:ptCount val="11"/>
                <c:pt idx="0">
                  <c:v>2 "А"</c:v>
                </c:pt>
                <c:pt idx="1">
                  <c:v>2 "Ә"</c:v>
                </c:pt>
                <c:pt idx="2">
                  <c:v>2 "Б"</c:v>
                </c:pt>
                <c:pt idx="3">
                  <c:v>2 "В"</c:v>
                </c:pt>
                <c:pt idx="4">
                  <c:v>2 "Г"</c:v>
                </c:pt>
                <c:pt idx="5">
                  <c:v>2 "Ғ"</c:v>
                </c:pt>
                <c:pt idx="6">
                  <c:v>2 "Д"</c:v>
                </c:pt>
                <c:pt idx="7">
                  <c:v>2 "Е"</c:v>
                </c:pt>
                <c:pt idx="8">
                  <c:v>2 "Ж"</c:v>
                </c:pt>
                <c:pt idx="9">
                  <c:v>2 "З"</c:v>
                </c:pt>
                <c:pt idx="10">
                  <c:v>Жалпы</c:v>
                </c:pt>
              </c:strCache>
            </c:strRef>
          </c:cat>
          <c:val>
            <c:numRef>
              <c:f>Лист1!$B$2:$B$12</c:f>
              <c:numCache>
                <c:formatCode>0%</c:formatCode>
                <c:ptCount val="11"/>
                <c:pt idx="0">
                  <c:v>0.63</c:v>
                </c:pt>
                <c:pt idx="1">
                  <c:v>0.66</c:v>
                </c:pt>
                <c:pt idx="2">
                  <c:v>0.66</c:v>
                </c:pt>
                <c:pt idx="3">
                  <c:v>0.66</c:v>
                </c:pt>
                <c:pt idx="4">
                  <c:v>0.59</c:v>
                </c:pt>
                <c:pt idx="5">
                  <c:v>0.6</c:v>
                </c:pt>
                <c:pt idx="6">
                  <c:v>0.61</c:v>
                </c:pt>
                <c:pt idx="7">
                  <c:v>0.66</c:v>
                </c:pt>
                <c:pt idx="8">
                  <c:v>0.7</c:v>
                </c:pt>
                <c:pt idx="9">
                  <c:v>0.85</c:v>
                </c:pt>
                <c:pt idx="10">
                  <c:v>0.66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0-дік бақылау</c:v>
                </c:pt>
              </c:strCache>
            </c:strRef>
          </c:tx>
          <c:dLbls>
            <c:dLbl>
              <c:idx val="0"/>
              <c:layout>
                <c:manualLayout>
                  <c:x val="-4.7618714329708337E-3"/>
                  <c:y val="0.13125000000000001"/>
                </c:manualLayout>
              </c:layout>
              <c:showVal val="1"/>
            </c:dLbl>
            <c:dLbl>
              <c:idx val="1"/>
              <c:layout>
                <c:manualLayout>
                  <c:x val="1.5872904776569492E-3"/>
                  <c:y val="0.14062499999999994"/>
                </c:manualLayout>
              </c:layout>
              <c:showVal val="1"/>
            </c:dLbl>
            <c:dLbl>
              <c:idx val="4"/>
              <c:layout>
                <c:manualLayout>
                  <c:x val="-4.7618714329708475E-3"/>
                  <c:y val="0.11562500000000001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7.5000000000000025E-2"/>
                </c:manualLayout>
              </c:layout>
              <c:showVal val="1"/>
            </c:dLbl>
            <c:dLbl>
              <c:idx val="6"/>
              <c:layout>
                <c:manualLayout>
                  <c:x val="-5.8199978516303253E-17"/>
                  <c:y val="6.5625000000000003E-2"/>
                </c:manualLayout>
              </c:layout>
              <c:showVal val="1"/>
            </c:dLbl>
            <c:dLbl>
              <c:idx val="10"/>
              <c:layout>
                <c:manualLayout>
                  <c:x val="7.9364523882847465E-3"/>
                  <c:y val="6.8750000000000006E-2"/>
                </c:manualLayout>
              </c:layout>
              <c:showVal val="1"/>
            </c:dLbl>
            <c:showVal val="1"/>
          </c:dLbls>
          <c:cat>
            <c:strRef>
              <c:f>Лист1!$A$2:$A$12</c:f>
              <c:strCache>
                <c:ptCount val="11"/>
                <c:pt idx="0">
                  <c:v>2 "А"</c:v>
                </c:pt>
                <c:pt idx="1">
                  <c:v>2 "Ә"</c:v>
                </c:pt>
                <c:pt idx="2">
                  <c:v>2 "Б"</c:v>
                </c:pt>
                <c:pt idx="3">
                  <c:v>2 "В"</c:v>
                </c:pt>
                <c:pt idx="4">
                  <c:v>2 "Г"</c:v>
                </c:pt>
                <c:pt idx="5">
                  <c:v>2 "Ғ"</c:v>
                </c:pt>
                <c:pt idx="6">
                  <c:v>2 "Д"</c:v>
                </c:pt>
                <c:pt idx="7">
                  <c:v>2 "Е"</c:v>
                </c:pt>
                <c:pt idx="8">
                  <c:v>2 "Ж"</c:v>
                </c:pt>
                <c:pt idx="9">
                  <c:v>2 "З"</c:v>
                </c:pt>
                <c:pt idx="10">
                  <c:v>Жалпы</c:v>
                </c:pt>
              </c:strCache>
            </c:strRef>
          </c:cat>
          <c:val>
            <c:numRef>
              <c:f>Лист1!$C$2:$C$12</c:f>
              <c:numCache>
                <c:formatCode>0%</c:formatCode>
                <c:ptCount val="11"/>
                <c:pt idx="0">
                  <c:v>0.65</c:v>
                </c:pt>
                <c:pt idx="1">
                  <c:v>0.71</c:v>
                </c:pt>
                <c:pt idx="2">
                  <c:v>0.84</c:v>
                </c:pt>
                <c:pt idx="3">
                  <c:v>0.79</c:v>
                </c:pt>
                <c:pt idx="4">
                  <c:v>0.6</c:v>
                </c:pt>
                <c:pt idx="5">
                  <c:v>0.6</c:v>
                </c:pt>
                <c:pt idx="6">
                  <c:v>0.57999999999999996</c:v>
                </c:pt>
                <c:pt idx="7">
                  <c:v>0.52</c:v>
                </c:pt>
                <c:pt idx="8">
                  <c:v>0.87</c:v>
                </c:pt>
                <c:pt idx="9">
                  <c:v>0.5</c:v>
                </c:pt>
                <c:pt idx="10">
                  <c:v>0.66</c:v>
                </c:pt>
              </c:numCache>
            </c:numRef>
          </c:val>
        </c:ser>
        <c:axId val="239016192"/>
        <c:axId val="239039232"/>
      </c:barChart>
      <c:catAx>
        <c:axId val="239016192"/>
        <c:scaling>
          <c:orientation val="minMax"/>
        </c:scaling>
        <c:axPos val="b"/>
        <c:tickLblPos val="nextTo"/>
        <c:crossAx val="239039232"/>
        <c:crosses val="autoZero"/>
        <c:auto val="1"/>
        <c:lblAlgn val="ctr"/>
        <c:lblOffset val="100"/>
      </c:catAx>
      <c:valAx>
        <c:axId val="239039232"/>
        <c:scaling>
          <c:orientation val="minMax"/>
        </c:scaling>
        <c:axPos val="l"/>
        <c:majorGridlines/>
        <c:numFmt formatCode="0%" sourceLinked="1"/>
        <c:tickLblPos val="nextTo"/>
        <c:crossAx val="239016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053505546343962"/>
          <c:y val="0.41326500984251968"/>
          <c:w val="0.18886896077594872"/>
          <c:h val="0.2984699803149609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1148966182403526E-2"/>
          <c:y val="4.9960875984251973E-2"/>
          <c:w val="0.71055610281385939"/>
          <c:h val="0.7261304133858277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</c:v>
                </c:pt>
              </c:strCache>
            </c:strRef>
          </c:tx>
          <c:dLbls>
            <c:dLbl>
              <c:idx val="11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</c:dLbl>
            <c:showVal val="1"/>
          </c:dLbls>
          <c:cat>
            <c:strRef>
              <c:f>Лист1!$A$2:$A$13</c:f>
              <c:strCache>
                <c:ptCount val="12"/>
                <c:pt idx="0">
                  <c:v>3 "А"</c:v>
                </c:pt>
                <c:pt idx="1">
                  <c:v>3 "Ә"</c:v>
                </c:pt>
                <c:pt idx="2">
                  <c:v>3 "Б"</c:v>
                </c:pt>
                <c:pt idx="3">
                  <c:v>3 "В"</c:v>
                </c:pt>
                <c:pt idx="4">
                  <c:v>3 "Г"</c:v>
                </c:pt>
                <c:pt idx="5">
                  <c:v>3 "Ғ"</c:v>
                </c:pt>
                <c:pt idx="6">
                  <c:v>3 "Д"</c:v>
                </c:pt>
                <c:pt idx="7">
                  <c:v>3 "Е"</c:v>
                </c:pt>
                <c:pt idx="8">
                  <c:v>3 "Ж"</c:v>
                </c:pt>
                <c:pt idx="9">
                  <c:v>3 "З"</c:v>
                </c:pt>
                <c:pt idx="10">
                  <c:v>3 "К"</c:v>
                </c:pt>
                <c:pt idx="11">
                  <c:v>Жалпы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80</c:v>
                </c:pt>
                <c:pt idx="1">
                  <c:v>47</c:v>
                </c:pt>
                <c:pt idx="2">
                  <c:v>75</c:v>
                </c:pt>
                <c:pt idx="3">
                  <c:v>60</c:v>
                </c:pt>
                <c:pt idx="4">
                  <c:v>80</c:v>
                </c:pt>
                <c:pt idx="5">
                  <c:v>77</c:v>
                </c:pt>
                <c:pt idx="6">
                  <c:v>68</c:v>
                </c:pt>
                <c:pt idx="7">
                  <c:v>69</c:v>
                </c:pt>
                <c:pt idx="8">
                  <c:v>61</c:v>
                </c:pt>
                <c:pt idx="9">
                  <c:v>66</c:v>
                </c:pt>
                <c:pt idx="10">
                  <c:v>47</c:v>
                </c:pt>
                <c:pt idx="11">
                  <c:v>66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0-дік бақылау</c:v>
                </c:pt>
              </c:strCache>
            </c:strRef>
          </c:tx>
          <c:dLbls>
            <c:dLbl>
              <c:idx val="11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</c:dLbl>
            <c:showVal val="1"/>
          </c:dLbls>
          <c:cat>
            <c:strRef>
              <c:f>Лист1!$A$2:$A$13</c:f>
              <c:strCache>
                <c:ptCount val="12"/>
                <c:pt idx="0">
                  <c:v>3 "А"</c:v>
                </c:pt>
                <c:pt idx="1">
                  <c:v>3 "Ә"</c:v>
                </c:pt>
                <c:pt idx="2">
                  <c:v>3 "Б"</c:v>
                </c:pt>
                <c:pt idx="3">
                  <c:v>3 "В"</c:v>
                </c:pt>
                <c:pt idx="4">
                  <c:v>3 "Г"</c:v>
                </c:pt>
                <c:pt idx="5">
                  <c:v>3 "Ғ"</c:v>
                </c:pt>
                <c:pt idx="6">
                  <c:v>3 "Д"</c:v>
                </c:pt>
                <c:pt idx="7">
                  <c:v>3 "Е"</c:v>
                </c:pt>
                <c:pt idx="8">
                  <c:v>3 "Ж"</c:v>
                </c:pt>
                <c:pt idx="9">
                  <c:v>3 "З"</c:v>
                </c:pt>
                <c:pt idx="10">
                  <c:v>3 "К"</c:v>
                </c:pt>
                <c:pt idx="11">
                  <c:v>Жалпы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63</c:v>
                </c:pt>
                <c:pt idx="1">
                  <c:v>50</c:v>
                </c:pt>
                <c:pt idx="2">
                  <c:v>45</c:v>
                </c:pt>
                <c:pt idx="3">
                  <c:v>50</c:v>
                </c:pt>
                <c:pt idx="4">
                  <c:v>76</c:v>
                </c:pt>
                <c:pt idx="5">
                  <c:v>47</c:v>
                </c:pt>
                <c:pt idx="6">
                  <c:v>68</c:v>
                </c:pt>
                <c:pt idx="7">
                  <c:v>43</c:v>
                </c:pt>
                <c:pt idx="8">
                  <c:v>40</c:v>
                </c:pt>
                <c:pt idx="9">
                  <c:v>44</c:v>
                </c:pt>
                <c:pt idx="10">
                  <c:v>45</c:v>
                </c:pt>
                <c:pt idx="11">
                  <c:v>51</c:v>
                </c:pt>
              </c:numCache>
            </c:numRef>
          </c:val>
        </c:ser>
        <c:axId val="246005120"/>
        <c:axId val="311035008"/>
      </c:barChart>
      <c:catAx>
        <c:axId val="246005120"/>
        <c:scaling>
          <c:orientation val="minMax"/>
        </c:scaling>
        <c:axPos val="b"/>
        <c:tickLblPos val="nextTo"/>
        <c:crossAx val="311035008"/>
        <c:crosses val="autoZero"/>
        <c:auto val="1"/>
        <c:lblAlgn val="ctr"/>
        <c:lblOffset val="100"/>
      </c:catAx>
      <c:valAx>
        <c:axId val="311035008"/>
        <c:scaling>
          <c:orientation val="minMax"/>
        </c:scaling>
        <c:axPos val="l"/>
        <c:majorGridlines/>
        <c:numFmt formatCode="General" sourceLinked="1"/>
        <c:tickLblPos val="nextTo"/>
        <c:crossAx val="246005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053505546343962"/>
          <c:y val="0.41326500984251968"/>
          <c:w val="0.18886896077594884"/>
          <c:h val="0.2984699803149614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1148966182403554E-2"/>
          <c:y val="4.9960875984251973E-2"/>
          <c:w val="0.71055610281385939"/>
          <c:h val="0.7261304133858279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</c:v>
                </c:pt>
              </c:strCache>
            </c:strRef>
          </c:tx>
          <c:dLbls>
            <c:dLbl>
              <c:idx val="11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</c:dLbl>
            <c:showVal val="1"/>
          </c:dLbls>
          <c:cat>
            <c:strRef>
              <c:f>Лист1!$A$2:$A$13</c:f>
              <c:strCache>
                <c:ptCount val="12"/>
                <c:pt idx="0">
                  <c:v>4 "А"</c:v>
                </c:pt>
                <c:pt idx="1">
                  <c:v>4 "Ә"</c:v>
                </c:pt>
                <c:pt idx="2">
                  <c:v>4 "Б"</c:v>
                </c:pt>
                <c:pt idx="3">
                  <c:v>4"В"</c:v>
                </c:pt>
                <c:pt idx="4">
                  <c:v>4 "Г"</c:v>
                </c:pt>
                <c:pt idx="5">
                  <c:v>4 "Ғ"</c:v>
                </c:pt>
                <c:pt idx="6">
                  <c:v>4 "Д"</c:v>
                </c:pt>
                <c:pt idx="7">
                  <c:v>4 "Е"</c:v>
                </c:pt>
                <c:pt idx="8">
                  <c:v>4 "Ж"</c:v>
                </c:pt>
                <c:pt idx="9">
                  <c:v>4 "З"</c:v>
                </c:pt>
                <c:pt idx="10">
                  <c:v>4 "К"</c:v>
                </c:pt>
                <c:pt idx="11">
                  <c:v>Жалпы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62</c:v>
                </c:pt>
                <c:pt idx="1">
                  <c:v>70</c:v>
                </c:pt>
                <c:pt idx="2">
                  <c:v>62</c:v>
                </c:pt>
                <c:pt idx="3">
                  <c:v>52</c:v>
                </c:pt>
                <c:pt idx="4">
                  <c:v>50</c:v>
                </c:pt>
                <c:pt idx="5">
                  <c:v>68</c:v>
                </c:pt>
                <c:pt idx="6">
                  <c:v>45</c:v>
                </c:pt>
                <c:pt idx="7">
                  <c:v>50</c:v>
                </c:pt>
                <c:pt idx="8">
                  <c:v>70</c:v>
                </c:pt>
                <c:pt idx="9">
                  <c:v>66</c:v>
                </c:pt>
                <c:pt idx="10">
                  <c:v>50</c:v>
                </c:pt>
                <c:pt idx="11">
                  <c:v>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0-дік бақылау</c:v>
                </c:pt>
              </c:strCache>
            </c:strRef>
          </c:tx>
          <c:dLbls>
            <c:dLbl>
              <c:idx val="11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</c:dLbl>
            <c:showVal val="1"/>
          </c:dLbls>
          <c:cat>
            <c:strRef>
              <c:f>Лист1!$A$2:$A$13</c:f>
              <c:strCache>
                <c:ptCount val="12"/>
                <c:pt idx="0">
                  <c:v>4 "А"</c:v>
                </c:pt>
                <c:pt idx="1">
                  <c:v>4 "Ә"</c:v>
                </c:pt>
                <c:pt idx="2">
                  <c:v>4 "Б"</c:v>
                </c:pt>
                <c:pt idx="3">
                  <c:v>4"В"</c:v>
                </c:pt>
                <c:pt idx="4">
                  <c:v>4 "Г"</c:v>
                </c:pt>
                <c:pt idx="5">
                  <c:v>4 "Ғ"</c:v>
                </c:pt>
                <c:pt idx="6">
                  <c:v>4 "Д"</c:v>
                </c:pt>
                <c:pt idx="7">
                  <c:v>4 "Е"</c:v>
                </c:pt>
                <c:pt idx="8">
                  <c:v>4 "Ж"</c:v>
                </c:pt>
                <c:pt idx="9">
                  <c:v>4 "З"</c:v>
                </c:pt>
                <c:pt idx="10">
                  <c:v>4 "К"</c:v>
                </c:pt>
                <c:pt idx="11">
                  <c:v>Жалпы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50</c:v>
                </c:pt>
                <c:pt idx="1">
                  <c:v>47</c:v>
                </c:pt>
                <c:pt idx="2">
                  <c:v>57</c:v>
                </c:pt>
                <c:pt idx="3">
                  <c:v>75</c:v>
                </c:pt>
                <c:pt idx="4">
                  <c:v>68</c:v>
                </c:pt>
                <c:pt idx="5">
                  <c:v>77</c:v>
                </c:pt>
                <c:pt idx="6">
                  <c:v>80</c:v>
                </c:pt>
                <c:pt idx="7">
                  <c:v>75</c:v>
                </c:pt>
                <c:pt idx="8">
                  <c:v>75</c:v>
                </c:pt>
                <c:pt idx="9">
                  <c:v>80</c:v>
                </c:pt>
                <c:pt idx="10">
                  <c:v>80</c:v>
                </c:pt>
                <c:pt idx="11">
                  <c:v>68</c:v>
                </c:pt>
              </c:numCache>
            </c:numRef>
          </c:val>
        </c:ser>
        <c:axId val="246153600"/>
        <c:axId val="246155136"/>
      </c:barChart>
      <c:catAx>
        <c:axId val="246153600"/>
        <c:scaling>
          <c:orientation val="minMax"/>
        </c:scaling>
        <c:axPos val="b"/>
        <c:tickLblPos val="nextTo"/>
        <c:crossAx val="246155136"/>
        <c:crosses val="autoZero"/>
        <c:auto val="1"/>
        <c:lblAlgn val="ctr"/>
        <c:lblOffset val="100"/>
      </c:catAx>
      <c:valAx>
        <c:axId val="246155136"/>
        <c:scaling>
          <c:orientation val="minMax"/>
        </c:scaling>
        <c:axPos val="l"/>
        <c:majorGridlines/>
        <c:numFmt formatCode="General" sourceLinked="1"/>
        <c:tickLblPos val="nextTo"/>
        <c:crossAx val="246153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053505546343962"/>
          <c:y val="0.41326500984251968"/>
          <c:w val="0.18886896077594889"/>
          <c:h val="0.29846998031496169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285728"/>
          <a:ext cx="8286809" cy="5074818"/>
        </p:xfrm>
        <a:graphic>
          <a:graphicData uri="http://schemas.openxmlformats.org/drawingml/2006/table">
            <a:tbl>
              <a:tblPr/>
              <a:tblGrid>
                <a:gridCol w="1158855"/>
                <a:gridCol w="939073"/>
                <a:gridCol w="599406"/>
                <a:gridCol w="579427"/>
                <a:gridCol w="519488"/>
                <a:gridCol w="584422"/>
                <a:gridCol w="579427"/>
                <a:gridCol w="524481"/>
                <a:gridCol w="539467"/>
                <a:gridCol w="539467"/>
                <a:gridCol w="459547"/>
                <a:gridCol w="477930"/>
                <a:gridCol w="785819"/>
              </a:tblGrid>
              <a:tr h="616509"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2-сыныптар бойынша 1-тоқсанның қорытындысы   2022-2023 оқу жылы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766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сыныптар </a:t>
                      </a:r>
                    </a:p>
                  </a:txBody>
                  <a:tcPr marL="9525" marR="9525" marT="9525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“а”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2“ә 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2“б”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2“в”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“г”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2“ғ”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2“д”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2“е”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2“ж”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2“з”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Барлығы  </a:t>
                      </a:r>
                    </a:p>
                  </a:txBody>
                  <a:tcPr marL="9525" marR="9525" marT="9525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6768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Оқушы саны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974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“5”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974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“4”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974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“3”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974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“2”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974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Сапа %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Блок-схема: знак завершения 2"/>
          <p:cNvSpPr/>
          <p:nvPr/>
        </p:nvSpPr>
        <p:spPr>
          <a:xfrm>
            <a:off x="1214414" y="5857892"/>
            <a:ext cx="7500990" cy="500066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2а,2ә,2г,2д,2ж сыныптардың сапасы төмен</a:t>
            </a:r>
          </a:p>
          <a:p>
            <a:pPr algn="ctr"/>
            <a:r>
              <a:rPr lang="kk-KZ" dirty="0" smtClean="0"/>
              <a:t>2з сыныбының сапасы жоғары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типовой процесс 3"/>
          <p:cNvSpPr/>
          <p:nvPr/>
        </p:nvSpPr>
        <p:spPr>
          <a:xfrm>
            <a:off x="785786" y="214290"/>
            <a:ext cx="7858180" cy="785818"/>
          </a:xfrm>
          <a:prstGeom prst="flowChartPredefined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2022-2023 </a:t>
            </a:r>
            <a:r>
              <a:rPr lang="kk-KZ" b="1" dirty="0" smtClean="0"/>
              <a:t> жылы нөлдік бақылау мен І тоқсанның қорытындысмен салыстырмалы көресткіш</a:t>
            </a:r>
          </a:p>
          <a:p>
            <a:pPr algn="ctr"/>
            <a:r>
              <a:rPr lang="kk-KZ" b="1" dirty="0" smtClean="0"/>
              <a:t>Математика </a:t>
            </a:r>
            <a:endParaRPr lang="ru-RU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1397000"/>
          <a:ext cx="8001056" cy="474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типовой процесс 3"/>
          <p:cNvSpPr/>
          <p:nvPr/>
        </p:nvSpPr>
        <p:spPr>
          <a:xfrm>
            <a:off x="785786" y="214290"/>
            <a:ext cx="7858180" cy="785818"/>
          </a:xfrm>
          <a:prstGeom prst="flowChartPredefined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2022-2023 </a:t>
            </a:r>
            <a:r>
              <a:rPr lang="kk-KZ" b="1" dirty="0" smtClean="0"/>
              <a:t> жылы нөлдік бақылау мен І тоқсанның қорытындысмен салыстырмалы көресткіш</a:t>
            </a:r>
          </a:p>
          <a:p>
            <a:pPr algn="ctr"/>
            <a:r>
              <a:rPr lang="kk-KZ" b="1" dirty="0" smtClean="0"/>
              <a:t>Ағылшын тілі </a:t>
            </a:r>
            <a:endParaRPr lang="ru-RU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1397000"/>
          <a:ext cx="800105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Овал 5"/>
          <p:cNvSpPr/>
          <p:nvPr/>
        </p:nvSpPr>
        <p:spPr>
          <a:xfrm>
            <a:off x="1714480" y="5643578"/>
            <a:ext cx="5929354" cy="78581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2 з – 25%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типовой процесс 3"/>
          <p:cNvSpPr/>
          <p:nvPr/>
        </p:nvSpPr>
        <p:spPr>
          <a:xfrm>
            <a:off x="785786" y="214290"/>
            <a:ext cx="7858180" cy="785818"/>
          </a:xfrm>
          <a:prstGeom prst="flowChartPredefined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2022-2023 </a:t>
            </a:r>
            <a:r>
              <a:rPr lang="kk-KZ" b="1" dirty="0" smtClean="0"/>
              <a:t> жылы нөлдік бақылау мен І тоқсанның қорытындысмен салыстырмалы көресткіш</a:t>
            </a:r>
          </a:p>
          <a:p>
            <a:pPr algn="ctr"/>
            <a:r>
              <a:rPr lang="kk-KZ" b="1" dirty="0" smtClean="0"/>
              <a:t>Ағылшын тілі </a:t>
            </a:r>
            <a:endParaRPr lang="ru-RU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1397000"/>
          <a:ext cx="8001056" cy="4460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Овал 5"/>
          <p:cNvSpPr/>
          <p:nvPr/>
        </p:nvSpPr>
        <p:spPr>
          <a:xfrm>
            <a:off x="1785918" y="5929330"/>
            <a:ext cx="5929354" cy="50006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3б -30%, 3ғ–30%, 3е-26, 3ж-21, 3з-22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типовой процесс 3"/>
          <p:cNvSpPr/>
          <p:nvPr/>
        </p:nvSpPr>
        <p:spPr>
          <a:xfrm>
            <a:off x="785786" y="214290"/>
            <a:ext cx="7858180" cy="785818"/>
          </a:xfrm>
          <a:prstGeom prst="flowChartPredefined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2022-2023 </a:t>
            </a:r>
            <a:r>
              <a:rPr lang="kk-KZ" b="1" dirty="0" smtClean="0"/>
              <a:t> жылы нөлдік бақылау мен І тоқсанның қорытындысмен салыстырмалы көресткіш</a:t>
            </a:r>
          </a:p>
          <a:p>
            <a:pPr algn="ctr"/>
            <a:r>
              <a:rPr lang="kk-KZ" b="1" dirty="0" smtClean="0"/>
              <a:t>Ағылшын тілі </a:t>
            </a:r>
            <a:endParaRPr lang="ru-RU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1397000"/>
          <a:ext cx="8001056" cy="474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285728"/>
          <a:ext cx="8072494" cy="5357847"/>
        </p:xfrm>
        <a:graphic>
          <a:graphicData uri="http://schemas.openxmlformats.org/drawingml/2006/table">
            <a:tbl>
              <a:tblPr/>
              <a:tblGrid>
                <a:gridCol w="1128884"/>
                <a:gridCol w="914786"/>
                <a:gridCol w="583906"/>
                <a:gridCol w="564443"/>
                <a:gridCol w="506051"/>
                <a:gridCol w="569307"/>
                <a:gridCol w="564443"/>
                <a:gridCol w="510917"/>
                <a:gridCol w="525515"/>
                <a:gridCol w="525515"/>
                <a:gridCol w="447661"/>
                <a:gridCol w="510917"/>
                <a:gridCol w="720149"/>
              </a:tblGrid>
              <a:tr h="718736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3-сыныптар бойынша 1-тоқсанның қорытындысы   2022-2023 оқу жылы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25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сыныптар </a:t>
                      </a:r>
                    </a:p>
                  </a:txBody>
                  <a:tcPr marL="9525" marR="9525" marT="9525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“а”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“ә 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3“б”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3“в”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“г”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“ғ”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“д”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3“е”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3“ж”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3“з”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“к”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Барлығы  </a:t>
                      </a:r>
                    </a:p>
                  </a:txBody>
                  <a:tcPr marL="9525" marR="9525" marT="9525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9297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Оқушы саны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5737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“5”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5737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“4”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5737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“3”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5737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“2”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5737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Сапа %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Блок-схема: знак завершения 2"/>
          <p:cNvSpPr/>
          <p:nvPr/>
        </p:nvSpPr>
        <p:spPr>
          <a:xfrm>
            <a:off x="1142976" y="5929330"/>
            <a:ext cx="7500990" cy="500066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3ә, 3б, 3е, 3ж, 3к  сыныптардың сапасы төмен</a:t>
            </a:r>
          </a:p>
          <a:p>
            <a:pPr algn="ctr"/>
            <a:r>
              <a:rPr lang="kk-KZ" dirty="0" smtClean="0"/>
              <a:t>3а, 3г сыныптарының сапасы жоғары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7" y="571480"/>
          <a:ext cx="8286808" cy="4526280"/>
        </p:xfrm>
        <a:graphic>
          <a:graphicData uri="http://schemas.openxmlformats.org/drawingml/2006/table">
            <a:tbl>
              <a:tblPr/>
              <a:tblGrid>
                <a:gridCol w="1158855"/>
                <a:gridCol w="939072"/>
                <a:gridCol w="599407"/>
                <a:gridCol w="579427"/>
                <a:gridCol w="519487"/>
                <a:gridCol w="584422"/>
                <a:gridCol w="579427"/>
                <a:gridCol w="524481"/>
                <a:gridCol w="539467"/>
                <a:gridCol w="539467"/>
                <a:gridCol w="459546"/>
                <a:gridCol w="524481"/>
                <a:gridCol w="739269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4-сыныптар бойынша 1-тоқсанның қорытындысы   2022-2023 оқу жылы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сыныптар </a:t>
                      </a:r>
                    </a:p>
                  </a:txBody>
                  <a:tcPr marL="9525" marR="9525" marT="9525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“а”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“ә 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4“б”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4“в”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“г”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“ғ”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“д”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“е”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4“ж”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4“з”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“к”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Барлығы  </a:t>
                      </a:r>
                    </a:p>
                  </a:txBody>
                  <a:tcPr marL="9525" marR="9525" marT="9525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Оқушы саны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“5”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“4”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“3”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“2”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Сапа %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Блок-схема: знак завершения 2"/>
          <p:cNvSpPr/>
          <p:nvPr/>
        </p:nvSpPr>
        <p:spPr>
          <a:xfrm>
            <a:off x="1142976" y="5786454"/>
            <a:ext cx="7500990" cy="500066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4б,4в, 4г, 4д, 4е, 4ж, 4к сыныптардың сапасы төмен</a:t>
            </a:r>
          </a:p>
          <a:p>
            <a:pPr algn="ctr"/>
            <a:r>
              <a:rPr lang="kk-KZ" dirty="0" smtClean="0"/>
              <a:t>4а,4ә ,4ғ сыныптарының сапасы жоғары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7" y="571480"/>
          <a:ext cx="8143933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285"/>
                <a:gridCol w="1890553"/>
                <a:gridCol w="1163419"/>
                <a:gridCol w="1163419"/>
                <a:gridCol w="1163419"/>
                <a:gridCol w="1163419"/>
                <a:gridCol w="1163419"/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Сыныптар 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Оқушы саны 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Үздіктер 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Екпінділер 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Орта 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Сапасы 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1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1-сыныптар 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214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-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-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-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-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2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2-сыныптар 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218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61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69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88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59,6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3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3-сыныптар 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213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50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77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86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59,6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4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4-сыныптар 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227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37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87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103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54,6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Бастауыш сынып 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872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148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233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277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/>
                        <a:t>57,9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типовой процесс 3"/>
          <p:cNvSpPr/>
          <p:nvPr/>
        </p:nvSpPr>
        <p:spPr>
          <a:xfrm>
            <a:off x="785786" y="214290"/>
            <a:ext cx="7858180" cy="785818"/>
          </a:xfrm>
          <a:prstGeom prst="flowChartPredefined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2022-2023 </a:t>
            </a:r>
            <a:r>
              <a:rPr lang="kk-KZ" b="1" dirty="0" smtClean="0"/>
              <a:t> жылы нөлдік бақылау мен І тоқсанның қорытындысмен салыстырмалы көресткіш</a:t>
            </a:r>
          </a:p>
          <a:p>
            <a:pPr algn="ctr"/>
            <a:r>
              <a:rPr lang="kk-KZ" b="1" dirty="0" smtClean="0"/>
              <a:t>Қазақ тілі </a:t>
            </a:r>
            <a:endParaRPr lang="ru-RU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1397000"/>
          <a:ext cx="800105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Овал 5"/>
          <p:cNvSpPr/>
          <p:nvPr/>
        </p:nvSpPr>
        <p:spPr>
          <a:xfrm>
            <a:off x="1714480" y="5643578"/>
            <a:ext cx="5929354" cy="78581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2б – 33, 2 з – 40%, 2а-19, 2ә–17  айырмашылық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типовой процесс 3"/>
          <p:cNvSpPr/>
          <p:nvPr/>
        </p:nvSpPr>
        <p:spPr>
          <a:xfrm>
            <a:off x="785786" y="214290"/>
            <a:ext cx="7858180" cy="785818"/>
          </a:xfrm>
          <a:prstGeom prst="flowChartPredefined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2022-2023 </a:t>
            </a:r>
            <a:r>
              <a:rPr lang="kk-KZ" b="1" dirty="0" smtClean="0"/>
              <a:t> жылы нөлдік бақылау мен І тоқсанның қорытындысмен салыстырмалы көресткіш</a:t>
            </a:r>
          </a:p>
          <a:p>
            <a:pPr algn="ctr"/>
            <a:r>
              <a:rPr lang="kk-KZ" b="1" dirty="0" smtClean="0"/>
              <a:t>Математика </a:t>
            </a:r>
            <a:endParaRPr lang="ru-RU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1397000"/>
          <a:ext cx="792961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Овал 5"/>
          <p:cNvSpPr/>
          <p:nvPr/>
        </p:nvSpPr>
        <p:spPr>
          <a:xfrm>
            <a:off x="1714480" y="5643578"/>
            <a:ext cx="5929354" cy="78581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2 ж - 28%, 2 з – 42,5% айырмашылық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типовой процесс 3"/>
          <p:cNvSpPr/>
          <p:nvPr/>
        </p:nvSpPr>
        <p:spPr>
          <a:xfrm>
            <a:off x="785786" y="214290"/>
            <a:ext cx="7858180" cy="785818"/>
          </a:xfrm>
          <a:prstGeom prst="flowChartPredefined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2022-2023 </a:t>
            </a:r>
            <a:r>
              <a:rPr lang="kk-KZ" b="1" dirty="0" smtClean="0"/>
              <a:t> жылы нөлдік бақылау мен І тоқсанның қорытындысмен салыстырмалы көресткіш</a:t>
            </a:r>
          </a:p>
          <a:p>
            <a:pPr algn="ctr"/>
            <a:r>
              <a:rPr lang="kk-KZ" b="1" dirty="0" smtClean="0"/>
              <a:t>Қазақ тілі </a:t>
            </a:r>
            <a:endParaRPr lang="ru-RU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1397000"/>
          <a:ext cx="8001056" cy="474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Овал 5"/>
          <p:cNvSpPr/>
          <p:nvPr/>
        </p:nvSpPr>
        <p:spPr>
          <a:xfrm>
            <a:off x="1714480" y="6000768"/>
            <a:ext cx="5929354" cy="50006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3ә – 42, 3в – 20, 3г -19%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типовой процесс 3"/>
          <p:cNvSpPr/>
          <p:nvPr/>
        </p:nvSpPr>
        <p:spPr>
          <a:xfrm>
            <a:off x="785786" y="214290"/>
            <a:ext cx="7858180" cy="785818"/>
          </a:xfrm>
          <a:prstGeom prst="flowChartPredefined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2022-2023 </a:t>
            </a:r>
            <a:r>
              <a:rPr lang="kk-KZ" b="1" dirty="0" smtClean="0"/>
              <a:t> жылы нөлдік бақылау мен І тоқсанның қорытындысмен салыстырмалы көресткіш</a:t>
            </a:r>
          </a:p>
          <a:p>
            <a:pPr algn="ctr"/>
            <a:r>
              <a:rPr lang="kk-KZ" b="1" dirty="0" smtClean="0"/>
              <a:t>Математика</a:t>
            </a:r>
            <a:endParaRPr lang="ru-RU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1397000"/>
          <a:ext cx="8001056" cy="4460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Овал 5"/>
          <p:cNvSpPr/>
          <p:nvPr/>
        </p:nvSpPr>
        <p:spPr>
          <a:xfrm>
            <a:off x="1785918" y="5929330"/>
            <a:ext cx="5929354" cy="50006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3ә -24%, 3г–24%, 3д-22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типовой процесс 3"/>
          <p:cNvSpPr/>
          <p:nvPr/>
        </p:nvSpPr>
        <p:spPr>
          <a:xfrm>
            <a:off x="785786" y="214290"/>
            <a:ext cx="7858180" cy="785818"/>
          </a:xfrm>
          <a:prstGeom prst="flowChartPredefined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2022-2023 </a:t>
            </a:r>
            <a:r>
              <a:rPr lang="kk-KZ" b="1" dirty="0" smtClean="0"/>
              <a:t> жылы нөлдік бақылау мен І тоқсанның қорытындысмен салыстырмалы көресткіш</a:t>
            </a:r>
          </a:p>
          <a:p>
            <a:pPr algn="ctr"/>
            <a:r>
              <a:rPr lang="kk-KZ" b="1" dirty="0" smtClean="0"/>
              <a:t>Қазақ тілі </a:t>
            </a:r>
            <a:endParaRPr lang="ru-RU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1397000"/>
          <a:ext cx="8001056" cy="474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Овал 5"/>
          <p:cNvSpPr/>
          <p:nvPr/>
        </p:nvSpPr>
        <p:spPr>
          <a:xfrm>
            <a:off x="1714480" y="6000768"/>
            <a:ext cx="5929354" cy="50006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4а -26%, 4ғ–18%, 4д-30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627</Words>
  <PresentationFormat>Экран (4:3)</PresentationFormat>
  <Paragraphs>365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Tileubek B</dc:creator>
  <cp:lastModifiedBy>Tileubek B</cp:lastModifiedBy>
  <cp:revision>20</cp:revision>
  <dcterms:created xsi:type="dcterms:W3CDTF">2022-10-31T07:15:51Z</dcterms:created>
  <dcterms:modified xsi:type="dcterms:W3CDTF">2022-11-01T07:46:38Z</dcterms:modified>
</cp:coreProperties>
</file>